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4" r:id="rId1"/>
  </p:sldMasterIdLst>
  <p:notesMasterIdLst>
    <p:notesMasterId r:id="rId32"/>
  </p:notesMasterIdLst>
  <p:handoutMasterIdLst>
    <p:handoutMasterId r:id="rId33"/>
  </p:handoutMasterIdLst>
  <p:sldIdLst>
    <p:sldId id="634" r:id="rId2"/>
    <p:sldId id="525" r:id="rId3"/>
    <p:sldId id="586" r:id="rId4"/>
    <p:sldId id="256" r:id="rId5"/>
    <p:sldId id="526" r:id="rId6"/>
    <p:sldId id="700" r:id="rId7"/>
    <p:sldId id="556" r:id="rId8"/>
    <p:sldId id="698" r:id="rId9"/>
    <p:sldId id="701" r:id="rId10"/>
    <p:sldId id="651" r:id="rId11"/>
    <p:sldId id="679" r:id="rId12"/>
    <p:sldId id="680" r:id="rId13"/>
    <p:sldId id="703" r:id="rId14"/>
    <p:sldId id="681" r:id="rId15"/>
    <p:sldId id="683" r:id="rId16"/>
    <p:sldId id="684" r:id="rId17"/>
    <p:sldId id="686" r:id="rId18"/>
    <p:sldId id="704" r:id="rId19"/>
    <p:sldId id="685" r:id="rId20"/>
    <p:sldId id="687" r:id="rId21"/>
    <p:sldId id="688" r:id="rId22"/>
    <p:sldId id="689" r:id="rId23"/>
    <p:sldId id="544" r:id="rId24"/>
    <p:sldId id="705" r:id="rId25"/>
    <p:sldId id="690" r:id="rId26"/>
    <p:sldId id="691" r:id="rId27"/>
    <p:sldId id="693" r:id="rId28"/>
    <p:sldId id="694" r:id="rId29"/>
    <p:sldId id="706" r:id="rId30"/>
    <p:sldId id="702" r:id="rId31"/>
  </p:sldIdLst>
  <p:sldSz cx="9144000" cy="5143500" type="screen16x9"/>
  <p:notesSz cx="6858000" cy="9144000"/>
  <p:embeddedFontLst>
    <p:embeddedFont>
      <p:font typeface="楷体" pitchFamily="49" charset="-122"/>
      <p:regular r:id="rId34"/>
    </p:embeddedFont>
    <p:embeddedFont>
      <p:font typeface="Cambria Math" pitchFamily="18" charset="0"/>
      <p:regular r:id="rId35"/>
    </p:embeddedFont>
    <p:embeddedFont>
      <p:font typeface="隶书" pitchFamily="49" charset="-122"/>
      <p:regular r:id="rId36"/>
    </p:embeddedFont>
    <p:embeddedFont>
      <p:font typeface="Calibri" pitchFamily="34" charset="0"/>
      <p:regular r:id="rId37"/>
      <p:bold r:id="rId38"/>
      <p:italic r:id="rId39"/>
      <p:boldItalic r:id="rId40"/>
    </p:embeddedFont>
    <p:embeddedFont>
      <p:font typeface="黑体" pitchFamily="49" charset="-122"/>
      <p:regular r:id="rId41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B0"/>
    <a:srgbClr val="FD9F00"/>
    <a:srgbClr val="4EC1B8"/>
    <a:srgbClr val="4ECE9F"/>
    <a:srgbClr val="77CF2E"/>
    <a:srgbClr val="85BD4B"/>
    <a:srgbClr val="B8E5F8"/>
    <a:srgbClr val="E0F1EF"/>
    <a:srgbClr val="FFE916"/>
    <a:srgbClr val="FDD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666"/>
        <p:guide pos="292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font" Target="fonts/font5.fntdata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521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6815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5A52D7-8F67-41F0-A534-CB8A9A4DB92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7117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0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748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3" y="267632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0" tIns="45694" rIns="91390" bIns="4569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16356"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1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3" y="195538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19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4" y="915036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4"/>
            <a:ext cx="2448272" cy="58477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3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187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61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101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0399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元内容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单元内容结构图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1" y="648970"/>
            <a:ext cx="302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33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406559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38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284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4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72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07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38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2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36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2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0" indent="-342850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8" indent="-285708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4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5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6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8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4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5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6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7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7.png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8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527845" y="1131590"/>
            <a:ext cx="6750566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第五章</a:t>
            </a:r>
            <a:r>
              <a:rPr lang="en-US" altLang="zh-CN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r>
              <a:rPr lang="zh-CN" altLang="en-US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一元一次方程</a:t>
            </a:r>
            <a:r>
              <a:rPr lang="zh-CN" altLang="en-US" sz="32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endParaRPr lang="en-US" altLang="zh-CN" sz="3200" dirty="0">
              <a:latin typeface="+mj-ea"/>
              <a:ea typeface="+mj-ea"/>
            </a:endParaRPr>
          </a:p>
          <a:p>
            <a:pPr algn="l">
              <a:lnSpc>
                <a:spcPct val="150000"/>
              </a:lnSpc>
            </a:pPr>
            <a:r>
              <a:rPr lang="en-US" altLang="zh-CN" sz="40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     5.1 </a:t>
            </a:r>
            <a:r>
              <a:rPr lang="zh-CN" altLang="en-US" sz="40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方程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endParaRPr lang="en-US" altLang="zh-CN" sz="3200" dirty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第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课时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等式的性质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965126" y="1203598"/>
            <a:ext cx="24580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等式的性质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965126" y="1851669"/>
            <a:ext cx="8037964" cy="1131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等式两边乘同一个数，或除以同一个不为</a:t>
            </a:r>
            <a:r>
              <a:rPr kumimoji="1" lang="en-US" altLang="zh-CN" sz="27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0</a:t>
            </a:r>
            <a:r>
              <a:rPr kumimoji="1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的数</a:t>
            </a:r>
            <a:r>
              <a:rPr kumimoji="1" lang="zh-CN" altLang="en-US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endParaRPr kumimoji="1" lang="en-US" altLang="zh-CN" sz="27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结果</a:t>
            </a:r>
            <a:r>
              <a:rPr kumimoji="1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仍相等</a:t>
            </a:r>
            <a:r>
              <a:rPr kumimoji="1" lang="en-US" altLang="zh-CN" sz="27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2069334" y="3222787"/>
            <a:ext cx="5329238" cy="1365187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如果</a:t>
            </a:r>
            <a:r>
              <a:rPr kumimoji="1" lang="en-US" altLang="zh-CN" sz="2800" b="1" i="1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</a:t>
            </a: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＝</a:t>
            </a:r>
            <a:r>
              <a:rPr kumimoji="1" lang="en-US" altLang="zh-CN" sz="2800" b="1" i="1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</a:t>
            </a: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，那么</a:t>
            </a:r>
            <a:r>
              <a:rPr kumimoji="1" lang="en-US" altLang="zh-CN" sz="2800" b="1" i="1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ac</a:t>
            </a: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＝</a:t>
            </a:r>
            <a:r>
              <a:rPr kumimoji="1" lang="en-US" altLang="zh-CN" sz="2800" b="1" i="1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bc</a:t>
            </a: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；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10000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</a:p>
        </p:txBody>
      </p:sp>
      <p:sp>
        <p:nvSpPr>
          <p:cNvPr id="22" name="Rectangle 16"/>
          <p:cNvSpPr>
            <a:spLocks noChangeArrowheads="1"/>
          </p:cNvSpPr>
          <p:nvPr/>
        </p:nvSpPr>
        <p:spPr bwMode="auto">
          <a:xfrm>
            <a:off x="2180914" y="3842069"/>
            <a:ext cx="46085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如果</a:t>
            </a: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＝</a:t>
            </a:r>
            <a:r>
              <a:rPr kumimoji="0" lang="en-US" altLang="zh-CN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</a:t>
            </a:r>
            <a:r>
              <a:rPr kumimoji="0" lang="zh-CN" altLang="en-US" sz="28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，</a:t>
            </a:r>
            <a:r>
              <a:rPr kumimoji="0" lang="en-US" altLang="zh-CN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≠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0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，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那么</a:t>
            </a:r>
          </a:p>
        </p:txBody>
      </p:sp>
      <p:graphicFrame>
        <p:nvGraphicFramePr>
          <p:cNvPr id="24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8481659"/>
              </p:ext>
            </p:extLst>
          </p:nvPr>
        </p:nvGraphicFramePr>
        <p:xfrm>
          <a:off x="5652120" y="3579862"/>
          <a:ext cx="1060450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r:id="rId3" imgW="458470" imgH="407035" progId="Equation.DSMT4">
                  <p:embed/>
                </p:oleObj>
              </mc:Choice>
              <mc:Fallback>
                <p:oleObj r:id="rId3" imgW="458470" imgH="407035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52120" y="3579862"/>
                        <a:ext cx="1060450" cy="9477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21" grpId="0" bldLvl="0" animBg="1"/>
      <p:bldP spid="2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文本框 100"/>
              <p:cNvSpPr txBox="1"/>
              <p:nvPr/>
            </p:nvSpPr>
            <p:spPr>
              <a:xfrm>
                <a:off x="836849" y="1579985"/>
                <a:ext cx="7962900" cy="328538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sz="2800" b="0" dirty="0" err="1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根据等式的性质填空，并说明依据</a:t>
                </a: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： </a:t>
                </a:r>
              </a:p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（1）如果2</a:t>
                </a:r>
                <a:r>
                  <a:rPr sz="28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=5</a:t>
                </a:r>
                <a:r>
                  <a:rPr lang="en-US"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-</a:t>
                </a:r>
                <a:r>
                  <a:rPr sz="28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，那么2</a:t>
                </a:r>
                <a:r>
                  <a:rPr sz="28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+</a:t>
                </a:r>
                <a:r>
                  <a:rPr sz="2800" b="0" u="sng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</a:t>
                </a: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=5；</a:t>
                </a:r>
              </a:p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（2）如果</a:t>
                </a:r>
                <a:r>
                  <a:rPr sz="28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</a:t>
                </a: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+2</a:t>
                </a:r>
                <a:r>
                  <a:rPr sz="28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n</a:t>
                </a: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=5+2</a:t>
                </a:r>
                <a:r>
                  <a:rPr sz="28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n</a:t>
                </a: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，那么</a:t>
                </a:r>
                <a:r>
                  <a:rPr sz="28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</a:t>
                </a: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</a:t>
                </a:r>
                <a:r>
                  <a:rPr sz="2800" b="0" u="sng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</a:t>
                </a: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；</a:t>
                </a:r>
              </a:p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（3）如果</a:t>
                </a:r>
                <a:r>
                  <a:rPr sz="28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</a:t>
                </a:r>
                <a:r>
                  <a:rPr lang="en-US"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-</a:t>
                </a: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4，那么</a:t>
                </a:r>
                <a:r>
                  <a:rPr sz="2800" b="0" u="sng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</a:t>
                </a: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·</a:t>
                </a:r>
                <a:r>
                  <a:rPr sz="28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=28；</a:t>
                </a:r>
              </a:p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（4）如果3</a:t>
                </a:r>
                <a:r>
                  <a:rPr sz="28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</a:t>
                </a: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=4</a:t>
                </a:r>
                <a:r>
                  <a:rPr sz="28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n</a:t>
                </a: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，那么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smtClean="0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8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8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sz="28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sz="28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</a:t>
                </a: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</a:t>
                </a:r>
                <a:r>
                  <a:rPr sz="2800" b="0" u="sng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</a:t>
                </a: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·</a:t>
                </a:r>
                <a:r>
                  <a:rPr sz="28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n</a:t>
                </a:r>
                <a:r>
                  <a:rPr sz="28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01" name="文本框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849" y="1579985"/>
                <a:ext cx="7962900" cy="3285387"/>
              </a:xfrm>
              <a:prstGeom prst="rect">
                <a:avLst/>
              </a:prstGeom>
              <a:blipFill rotWithShape="1">
                <a:blip r:embed="rId2"/>
                <a:stretch>
                  <a:fillRect l="-1530" b="-1299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组合 17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9" name="组合 18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活动二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0" name="直接连接符 19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779548" y="1083125"/>
            <a:ext cx="8256948" cy="109260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25000"/>
              </a:lnSpc>
            </a:pPr>
            <a:r>
              <a:rPr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解:</a:t>
            </a:r>
            <a:r>
              <a:rPr lang="zh-CN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</a:t>
            </a:r>
            <a:r>
              <a:rPr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sz="26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</a:t>
            </a:r>
            <a:r>
              <a:rPr sz="2600" b="0" i="1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=5;根据等式的性质1，等式两边加</a:t>
            </a:r>
            <a:r>
              <a:rPr sz="26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，结果仍相等.</a:t>
            </a:r>
          </a:p>
        </p:txBody>
      </p:sp>
      <p:sp>
        <p:nvSpPr>
          <p:cNvPr id="2" name="矩形 16388"/>
          <p:cNvSpPr/>
          <p:nvPr/>
        </p:nvSpPr>
        <p:spPr>
          <a:xfrm>
            <a:off x="791815" y="2175732"/>
            <a:ext cx="8288089" cy="59247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defTabSz="914400">
              <a:lnSpc>
                <a:spcPct val="125000"/>
              </a:lnSpc>
              <a:tabLst>
                <a:tab pos="1708150" algn="l"/>
              </a:tabLst>
            </a:pPr>
            <a:r>
              <a:rPr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(2)</a:t>
            </a:r>
            <a:r>
              <a:rPr sz="26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m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</a:t>
            </a:r>
            <a:r>
              <a:rPr sz="2600" u="sng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5</a:t>
            </a:r>
            <a:r>
              <a:rPr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;根据等式的性质1，等式两边减2</a:t>
            </a:r>
            <a:r>
              <a:rPr sz="26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n</a:t>
            </a:r>
            <a:r>
              <a:rPr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，结果仍相等.</a:t>
            </a:r>
            <a:endParaRPr lang="en-US" altLang="zh-CN" sz="2600" b="1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20936" y="2768202"/>
            <a:ext cx="8143552" cy="10926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5000"/>
              </a:lnSpc>
            </a:pPr>
            <a:r>
              <a:rPr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(3)</a:t>
            </a:r>
            <a:r>
              <a:rPr sz="2600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-7</a:t>
            </a:r>
            <a:r>
              <a:rPr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·</a:t>
            </a:r>
            <a:r>
              <a:rPr sz="26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=28;根据等式的性质2，等式两边乘</a:t>
            </a:r>
            <a:r>
              <a:rPr lang="en-US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</a:t>
            </a:r>
            <a:r>
              <a:rPr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7</a:t>
            </a:r>
            <a:r>
              <a:rPr sz="26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</a:t>
            </a:r>
            <a:endParaRPr lang="en-US" sz="2600" dirty="0" smtClean="0">
              <a:latin typeface="Times New Roman" pitchFamily="18" charset="0"/>
              <a:ea typeface="黑体" panose="02010609060101010101" pitchFamily="49" charset="-122"/>
              <a:cs typeface="Times New Roman" pitchFamily="18" charset="0"/>
              <a:sym typeface="+mn-ea"/>
            </a:endParaRPr>
          </a:p>
          <a:p>
            <a:pPr>
              <a:lnSpc>
                <a:spcPct val="125000"/>
              </a:lnSpc>
            </a:pPr>
            <a:r>
              <a:rPr sz="2600" dirty="0" err="1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结果仍相等</a:t>
            </a:r>
            <a:r>
              <a:rPr sz="26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.</a:t>
            </a:r>
            <a:endParaRPr lang="zh-CN" altLang="en-US" sz="26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/>
              <p:cNvSpPr txBox="1"/>
              <p:nvPr/>
            </p:nvSpPr>
            <p:spPr>
              <a:xfrm>
                <a:off x="820936" y="3507854"/>
                <a:ext cx="8064896" cy="138903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defTabSz="914400">
                  <a:lnSpc>
                    <a:spcPct val="125000"/>
                  </a:lnSpc>
                  <a:tabLst>
                    <a:tab pos="1708150" algn="l"/>
                  </a:tabLst>
                </a:pPr>
                <a:r>
                  <a:rPr sz="26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(4)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600" i="1" smtClean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6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6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600" i="1" dirty="0">
                        <a:latin typeface="Cambria Math"/>
                        <a:ea typeface="黑体" panose="02010609060101010101" pitchFamily="49" charset="-122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sz="260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m</a:t>
                </a:r>
                <a:r>
                  <a:rPr sz="26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=</a:t>
                </a:r>
                <a:r>
                  <a:rPr sz="2600" u="sng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2</a:t>
                </a:r>
                <a:r>
                  <a:rPr sz="26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·</a:t>
                </a:r>
                <a:r>
                  <a:rPr sz="260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n</a:t>
                </a:r>
                <a:r>
                  <a:rPr sz="26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;根据等式的性质2，等式两边除以2，</a:t>
                </a:r>
              </a:p>
              <a:p>
                <a:pPr defTabSz="914400">
                  <a:lnSpc>
                    <a:spcPct val="125000"/>
                  </a:lnSpc>
                  <a:tabLst>
                    <a:tab pos="1708150" algn="l"/>
                  </a:tabLst>
                </a:pPr>
                <a:r>
                  <a:rPr sz="2600" dirty="0" err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结果仍相等</a:t>
                </a:r>
                <a:r>
                  <a:rPr sz="26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.</a:t>
                </a:r>
                <a:endParaRPr lang="zh-CN" altLang="en-US" sz="2600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mc:Choice>
        <mc:Fallback xmlns=""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936" y="3507854"/>
                <a:ext cx="8064896" cy="1389035"/>
              </a:xfrm>
              <a:prstGeom prst="rect">
                <a:avLst/>
              </a:prstGeom>
              <a:blipFill rotWithShape="1">
                <a:blip r:embed="rId2"/>
                <a:stretch>
                  <a:fillRect l="-1361" b="-65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  <p:bldP spid="2" grpId="0"/>
      <p:bldP spid="3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00"/>
              <p:cNvSpPr txBox="1"/>
              <p:nvPr/>
            </p:nvSpPr>
            <p:spPr>
              <a:xfrm>
                <a:off x="862716" y="1509122"/>
                <a:ext cx="8136904" cy="337945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marL="0" indent="0">
                  <a:lnSpc>
                    <a:spcPct val="135000"/>
                  </a:lnSpc>
                </a:pPr>
                <a:r>
                  <a:rPr sz="2400" b="0" dirty="0" err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用适当的数或整式填空,使所得结果仍是等式,并说明是根据哪条性质以及怎样变形的</a:t>
                </a:r>
                <a:r>
                  <a:rPr sz="2400" b="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:</a:t>
                </a:r>
                <a:endParaRPr sz="2400" b="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(1)如果3</a:t>
                </a:r>
                <a:r>
                  <a:rPr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=-2</a:t>
                </a:r>
                <a:r>
                  <a:rPr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-1,那么3</a:t>
                </a:r>
                <a:r>
                  <a:rPr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+</a:t>
                </a:r>
                <a:r>
                  <a:rPr sz="2400" b="0" u="sng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en-US"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 </a:t>
                </a:r>
                <a:r>
                  <a:rPr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</a:t>
                </a:r>
                <a:r>
                  <a:rPr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-</a:t>
                </a:r>
                <a:r>
                  <a:rPr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1；两边同时</a:t>
                </a:r>
                <a:r>
                  <a:rPr sz="2400" b="0" u="sng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     </a:t>
                </a:r>
                <a:r>
                  <a:rPr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</a:t>
                </a:r>
                <a:endParaRPr lang="en-US" sz="2400" b="0" dirty="0" smtClean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sz="2400" b="0" dirty="0" err="1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根据是</a:t>
                </a:r>
                <a:r>
                  <a:rPr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</a:t>
                </a:r>
                <a:r>
                  <a:rPr lang="en-US"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</a:t>
                </a:r>
                <a:r>
                  <a:rPr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en-US"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</a:t>
                </a:r>
                <a:r>
                  <a:rPr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 </a:t>
                </a:r>
                <a:r>
                  <a:rPr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；</a:t>
                </a:r>
              </a:p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(2)</a:t>
                </a:r>
                <a:r>
                  <a:rPr sz="2400" b="0" dirty="0" err="1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如果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smtClean="0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sz="2400" b="0" i="1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=5</a:t>
                </a:r>
                <a:r>
                  <a:rPr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，那么</a:t>
                </a:r>
                <a:r>
                  <a:rPr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</a:t>
                </a:r>
                <a:r>
                  <a:rPr sz="2400" b="0" u="sng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</a:t>
                </a:r>
                <a:r>
                  <a:rPr lang="en-US"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</a:t>
                </a:r>
                <a:r>
                  <a:rPr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；</a:t>
                </a:r>
                <a:r>
                  <a:rPr sz="2400" b="0" dirty="0" err="1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两边同时</a:t>
                </a:r>
                <a:r>
                  <a:rPr sz="2400" b="0" u="sng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 </a:t>
                </a:r>
                <a:r>
                  <a:rPr lang="en-US"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</a:t>
                </a:r>
                <a:r>
                  <a:rPr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en-US"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  </a:t>
                </a:r>
                <a:r>
                  <a:rPr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</a:t>
                </a:r>
                <a:r>
                  <a:rPr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</a:t>
                </a:r>
                <a:endParaRPr lang="en-US" sz="2400" b="0" dirty="0" smtClean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sz="2400" b="0" dirty="0" err="1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根据是</a:t>
                </a:r>
                <a:r>
                  <a:rPr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     </a:t>
                </a:r>
                <a:r>
                  <a:rPr lang="en-US"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</a:t>
                </a:r>
                <a:r>
                  <a:rPr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en-US"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</a:t>
                </a:r>
                <a:r>
                  <a:rPr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</a:t>
                </a:r>
                <a:r>
                  <a:rPr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；</a:t>
                </a:r>
                <a:endParaRPr sz="2400" b="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文本框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716" y="1509122"/>
                <a:ext cx="8136904" cy="3379451"/>
              </a:xfrm>
              <a:prstGeom prst="rect">
                <a:avLst/>
              </a:prstGeom>
              <a:blipFill rotWithShape="1">
                <a:blip r:embed="rId2"/>
                <a:stretch>
                  <a:fillRect l="-1199" b="-1083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组合 2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4" name="组合 3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活动三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5" name="直接连接符 4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矩形 7"/>
          <p:cNvSpPr/>
          <p:nvPr/>
        </p:nvSpPr>
        <p:spPr>
          <a:xfrm>
            <a:off x="4326031" y="2573446"/>
            <a:ext cx="569387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矩形 8"/>
          <p:cNvSpPr/>
          <p:nvPr/>
        </p:nvSpPr>
        <p:spPr>
          <a:xfrm>
            <a:off x="6976915" y="2569536"/>
            <a:ext cx="877163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加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矩形 9"/>
          <p:cNvSpPr/>
          <p:nvPr/>
        </p:nvSpPr>
        <p:spPr>
          <a:xfrm>
            <a:off x="2005061" y="3032336"/>
            <a:ext cx="1954381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等式的性质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" name="矩形 10"/>
          <p:cNvSpPr/>
          <p:nvPr/>
        </p:nvSpPr>
        <p:spPr>
          <a:xfrm>
            <a:off x="3959528" y="3755059"/>
            <a:ext cx="569387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矩形 11"/>
          <p:cNvSpPr/>
          <p:nvPr/>
        </p:nvSpPr>
        <p:spPr>
          <a:xfrm>
            <a:off x="6687980" y="3755058"/>
            <a:ext cx="723275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乘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3" name="矩形 12"/>
          <p:cNvSpPr/>
          <p:nvPr/>
        </p:nvSpPr>
        <p:spPr>
          <a:xfrm>
            <a:off x="1897539" y="4294015"/>
            <a:ext cx="1954381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等式的性质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0927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文本框 100"/>
              <p:cNvSpPr txBox="1"/>
              <p:nvPr/>
            </p:nvSpPr>
            <p:spPr>
              <a:xfrm>
                <a:off x="855156" y="1439935"/>
                <a:ext cx="8064896" cy="153407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(</a:t>
                </a:r>
                <a:r>
                  <a:rPr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3)</a:t>
                </a:r>
                <a:r>
                  <a:rPr sz="2400" b="0" dirty="0" err="1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如果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  <m:r>
                      <a:rPr lang="en-US" altLang="zh-CN" sz="2400" i="1" dirty="0">
                        <a:latin typeface="Cambria Math"/>
                        <a:ea typeface="黑体" panose="02010609060101010101" pitchFamily="49" charset="-122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-</a:t>
                </a:r>
                <a:r>
                  <a:rPr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2=</a:t>
                </a:r>
                <a:r>
                  <a:rPr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-</a:t>
                </a:r>
                <a:r>
                  <a:rPr lang="en-US" altLang="zh-CN" sz="2400" dirty="0"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，</a:t>
                </a:r>
                <a:r>
                  <a:rPr sz="2400" b="0" dirty="0" err="1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那么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  <m:r>
                      <a:rPr lang="en-US" altLang="zh-CN" sz="2400" i="1" dirty="0">
                        <a:latin typeface="Cambria Math"/>
                        <a:ea typeface="黑体" panose="02010609060101010101" pitchFamily="49" charset="-122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-</a:t>
                </a:r>
                <a:r>
                  <a:rPr sz="2400" b="0" u="sng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</a:t>
                </a:r>
                <a:r>
                  <a:rPr lang="en-US"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</a:t>
                </a:r>
                <a:r>
                  <a:rPr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-</a:t>
                </a:r>
                <a:r>
                  <a:rPr lang="en-US" altLang="zh-CN" sz="2400" dirty="0"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400" i="1" dirty="0">
                        <a:latin typeface="Cambria Math"/>
                        <a:ea typeface="黑体" panose="02010609060101010101" pitchFamily="49" charset="-122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+</a:t>
                </a:r>
                <a:r>
                  <a:rPr sz="2400" b="0" u="sng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</a:t>
                </a:r>
                <a:r>
                  <a:rPr lang="en-US"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</a:t>
                </a:r>
                <a:r>
                  <a:rPr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；</a:t>
                </a:r>
                <a:endParaRPr lang="en-US" sz="2400" b="0" dirty="0" smtClean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sz="2400" b="0" dirty="0" err="1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两边同时</a:t>
                </a:r>
                <a:r>
                  <a:rPr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</a:t>
                </a:r>
                <a:r>
                  <a:rPr lang="en-US"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 </a:t>
                </a:r>
                <a:r>
                  <a:rPr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</a:t>
                </a:r>
                <a:r>
                  <a:rPr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</a:t>
                </a:r>
                <a:r>
                  <a:rPr sz="2400" b="0" dirty="0" err="1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根据是</a:t>
                </a:r>
                <a:r>
                  <a:rPr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     </a:t>
                </a:r>
                <a:r>
                  <a:rPr lang="en-US"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  </a:t>
                </a:r>
                <a:r>
                  <a:rPr sz="2400" b="0" u="sng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</a:t>
                </a:r>
                <a:r>
                  <a:rPr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01" name="文本框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156" y="1439935"/>
                <a:ext cx="8064896" cy="1534074"/>
              </a:xfrm>
              <a:prstGeom prst="rect">
                <a:avLst/>
              </a:prstGeom>
              <a:blipFill rotWithShape="1">
                <a:blip r:embed="rId2"/>
                <a:stretch>
                  <a:fillRect l="-1134" b="-3968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矩形 23"/>
          <p:cNvSpPr/>
          <p:nvPr/>
        </p:nvSpPr>
        <p:spPr>
          <a:xfrm>
            <a:off x="2415208" y="2427734"/>
            <a:ext cx="877163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2－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5" name="矩形 24"/>
          <p:cNvSpPr/>
          <p:nvPr/>
        </p:nvSpPr>
        <p:spPr>
          <a:xfrm>
            <a:off x="4806761" y="1784938"/>
            <a:ext cx="320922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</a:p>
        </p:txBody>
      </p:sp>
      <p:sp>
        <p:nvSpPr>
          <p:cNvPr id="26" name="矩形 25"/>
          <p:cNvSpPr/>
          <p:nvPr/>
        </p:nvSpPr>
        <p:spPr>
          <a:xfrm>
            <a:off x="6153130" y="1784938"/>
            <a:ext cx="415498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7" name="矩形 26"/>
          <p:cNvSpPr/>
          <p:nvPr/>
        </p:nvSpPr>
        <p:spPr>
          <a:xfrm>
            <a:off x="4856233" y="2410034"/>
            <a:ext cx="1954381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等式的性质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文本框 100"/>
              <p:cNvSpPr txBox="1"/>
              <p:nvPr/>
            </p:nvSpPr>
            <p:spPr>
              <a:xfrm>
                <a:off x="813547" y="1233489"/>
                <a:ext cx="8340725" cy="16769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marL="0" indent="0" eaLnBrk="1" latinLnBrk="0" hangingPunct="1">
                  <a:lnSpc>
                    <a:spcPct val="125000"/>
                  </a:lnSpc>
                </a:pPr>
                <a:r>
                  <a:rPr sz="2800" dirty="0" err="1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利用等式的性质解下列方程</a:t>
                </a:r>
                <a:r>
                  <a:rPr sz="28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：</a:t>
                </a:r>
                <a:endParaRPr lang="en-US" sz="2800" dirty="0" smtClean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25000"/>
                  </a:lnSpc>
                </a:pPr>
                <a:r>
                  <a:rPr sz="28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（</a:t>
                </a:r>
                <a:r>
                  <a:rPr sz="28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1）</a:t>
                </a:r>
                <a:r>
                  <a:rPr sz="28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sz="28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+7=26；  （2）－5</a:t>
                </a:r>
                <a:r>
                  <a:rPr sz="28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sz="28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=20； （3</a:t>
                </a:r>
                <a:r>
                  <a:rPr sz="28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）－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 smtClean="0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8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8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sz="28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</a:t>
                </a:r>
                <a:r>
                  <a:rPr sz="28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sz="28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－5=4.</a:t>
                </a:r>
                <a:endParaRPr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25000"/>
                  </a:lnSpc>
                </a:pPr>
                <a:endParaRPr lang="zh-CN" altLang="en-US" sz="105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1" name="文本框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547" y="1233489"/>
                <a:ext cx="8340725" cy="1676998"/>
              </a:xfrm>
              <a:prstGeom prst="rect">
                <a:avLst/>
              </a:prstGeom>
              <a:blipFill rotWithShape="1">
                <a:blip r:embed="rId2"/>
                <a:stretch>
                  <a:fillRect l="-1461" t="-1455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1811338" y="2733675"/>
            <a:ext cx="375983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（</a:t>
            </a:r>
            <a:r>
              <a:rPr kumimoji="0" lang="en-US" altLang="zh-CN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1</a:t>
            </a: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）两边减</a:t>
            </a:r>
            <a:r>
              <a:rPr kumimoji="0" lang="en-US" altLang="zh-CN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7</a:t>
            </a: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，得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17963" y="4343400"/>
            <a:ext cx="110799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en-US" altLang="zh-CN" sz="2800" b="1" i="1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 </a:t>
            </a:r>
            <a:r>
              <a:rPr kumimoji="0" lang="en-US" altLang="zh-CN" sz="2800" b="1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 19</a:t>
            </a:r>
            <a:endParaRPr kumimoji="0" lang="zh-CN" altLang="en-US" sz="2800" b="1" kern="1200" cap="none" spc="0" normalizeH="0" baseline="0" noProof="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3433763" y="3817938"/>
            <a:ext cx="89789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于是</a:t>
            </a:r>
          </a:p>
        </p:txBody>
      </p:sp>
      <p:sp>
        <p:nvSpPr>
          <p:cNvPr id="9" name="TextBox 13"/>
          <p:cNvSpPr txBox="1"/>
          <p:nvPr/>
        </p:nvSpPr>
        <p:spPr>
          <a:xfrm>
            <a:off x="3967163" y="3314700"/>
            <a:ext cx="197993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en-US" altLang="zh-CN" sz="2800" b="1" i="1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kumimoji="0" lang="en-US" altLang="zh-CN" sz="2800" b="1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+7-7=26-7</a:t>
            </a:r>
            <a:endParaRPr kumimoji="0" lang="zh-CN" altLang="en-US" sz="2800" b="1" kern="1200" cap="none" spc="0" normalizeH="0" baseline="0" noProof="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7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1547664" y="987573"/>
                <a:ext cx="6398656" cy="7827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kumimoji="0" lang="zh-CN" altLang="en-US" sz="2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（</a:t>
                </a:r>
                <a:r>
                  <a:rPr kumimoji="0" lang="en-US" altLang="zh-CN" sz="2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kumimoji="0" lang="zh-CN" altLang="en-US" sz="2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）</a:t>
                </a:r>
                <a:r>
                  <a:rPr kumimoji="0" lang="en-US" altLang="zh-CN" sz="2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-5</a:t>
                </a:r>
                <a:r>
                  <a:rPr kumimoji="0" lang="en-US" altLang="zh-CN" sz="2800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kumimoji="0" lang="en-US" altLang="zh-CN" sz="2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=20   </a:t>
                </a:r>
                <a:r>
                  <a:rPr kumimoji="0" lang="en-US" altLang="zh-CN" sz="280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 </a:t>
                </a:r>
                <a:r>
                  <a:rPr kumimoji="0" lang="zh-CN" altLang="en-US" sz="280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（</a:t>
                </a:r>
                <a:r>
                  <a:rPr kumimoji="0" lang="en-US" altLang="zh-CN" sz="2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</a:t>
                </a:r>
                <a:r>
                  <a:rPr kumimoji="0" lang="zh-CN" altLang="en-US" sz="2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）</a:t>
                </a:r>
                <a:r>
                  <a:rPr lang="ar-AE" altLang="zh-CN" sz="28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zh-CN" altLang="ar-AE" sz="28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ar-AE" altLang="zh-CN" sz="28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ar-AE" altLang="zh-CN" sz="28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ar-AE" altLang="zh-CN" sz="28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ar-AE" altLang="zh-CN" sz="28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en-US" altLang="zh-CN" sz="2800" i="1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8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</a:t>
                </a:r>
                <a:r>
                  <a:rPr lang="en-US" altLang="zh-CN" sz="28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5=4</a:t>
                </a:r>
                <a:endParaRPr kumimoji="0" lang="zh-CN" alt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987573"/>
                <a:ext cx="6398656" cy="782715"/>
              </a:xfrm>
              <a:prstGeom prst="rect">
                <a:avLst/>
              </a:prstGeom>
              <a:blipFill rotWithShape="1">
                <a:blip r:embed="rId3"/>
                <a:stretch>
                  <a:fillRect l="-2000" b="-85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3"/>
          <p:cNvSpPr txBox="1"/>
          <p:nvPr/>
        </p:nvSpPr>
        <p:spPr>
          <a:xfrm>
            <a:off x="1014922" y="1863293"/>
            <a:ext cx="429704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解：（</a:t>
            </a:r>
            <a:r>
              <a:rPr kumimoji="0" lang="en-US" altLang="zh-CN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）两边除以</a:t>
            </a:r>
            <a:r>
              <a:rPr kumimoji="0" lang="en-US" altLang="zh-CN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-5</a:t>
            </a: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，得</a:t>
            </a:r>
          </a:p>
        </p:txBody>
      </p:sp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3842370"/>
              </p:ext>
            </p:extLst>
          </p:nvPr>
        </p:nvGraphicFramePr>
        <p:xfrm>
          <a:off x="5409122" y="1660093"/>
          <a:ext cx="1457325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8" r:id="rId4" imgW="673100" imgH="406400" progId="Equation.DSMT4">
                  <p:embed/>
                </p:oleObj>
              </mc:Choice>
              <mc:Fallback>
                <p:oleObj r:id="rId4" imgW="673100" imgH="406400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409122" y="1660093"/>
                        <a:ext cx="1457325" cy="8794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5"/>
          <p:cNvSpPr txBox="1"/>
          <p:nvPr/>
        </p:nvSpPr>
        <p:spPr>
          <a:xfrm>
            <a:off x="2658428" y="2357140"/>
            <a:ext cx="89789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于是</a:t>
            </a:r>
          </a:p>
        </p:txBody>
      </p:sp>
      <p:sp>
        <p:nvSpPr>
          <p:cNvPr id="21" name="矩形 20"/>
          <p:cNvSpPr/>
          <p:nvPr/>
        </p:nvSpPr>
        <p:spPr>
          <a:xfrm>
            <a:off x="3752215" y="2357140"/>
            <a:ext cx="10486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 -4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22" name="TextBox 7"/>
          <p:cNvSpPr txBox="1"/>
          <p:nvPr/>
        </p:nvSpPr>
        <p:spPr>
          <a:xfrm>
            <a:off x="1864678" y="3027065"/>
            <a:ext cx="304482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kumimoji="0" lang="en-US" altLang="zh-CN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）两边加</a:t>
            </a:r>
            <a:r>
              <a:rPr kumimoji="0" lang="en-US" altLang="zh-CN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</a:t>
            </a: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，得</a:t>
            </a:r>
          </a:p>
        </p:txBody>
      </p:sp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6011038"/>
              </p:ext>
            </p:extLst>
          </p:nvPr>
        </p:nvGraphicFramePr>
        <p:xfrm>
          <a:off x="4925378" y="2863553"/>
          <a:ext cx="26035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9" r:id="rId6" imgW="1245235" imgH="406400" progId="Equation.DSMT4">
                  <p:embed/>
                </p:oleObj>
              </mc:Choice>
              <mc:Fallback>
                <p:oleObj r:id="rId6" imgW="1245235" imgH="4064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925378" y="2863553"/>
                        <a:ext cx="2603500" cy="850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9"/>
          <p:cNvSpPr txBox="1"/>
          <p:nvPr/>
        </p:nvSpPr>
        <p:spPr>
          <a:xfrm>
            <a:off x="2617153" y="3709690"/>
            <a:ext cx="161290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化简，得</a:t>
            </a:r>
          </a:p>
        </p:txBody>
      </p:sp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1601535"/>
              </p:ext>
            </p:extLst>
          </p:nvPr>
        </p:nvGraphicFramePr>
        <p:xfrm>
          <a:off x="4276090" y="3550940"/>
          <a:ext cx="1249363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0" r:id="rId8" imgW="596900" imgH="406400" progId="Equation.DSMT4">
                  <p:embed/>
                </p:oleObj>
              </mc:Choice>
              <mc:Fallback>
                <p:oleObj r:id="rId8" imgW="596900" imgH="4064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276090" y="3550940"/>
                        <a:ext cx="1249363" cy="850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11"/>
          <p:cNvSpPr txBox="1"/>
          <p:nvPr/>
        </p:nvSpPr>
        <p:spPr>
          <a:xfrm>
            <a:off x="2658428" y="4417715"/>
            <a:ext cx="232981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两边乘</a:t>
            </a:r>
            <a:r>
              <a:rPr kumimoji="0" lang="en-US" altLang="zh-CN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-3</a:t>
            </a: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，得</a:t>
            </a:r>
          </a:p>
        </p:txBody>
      </p:sp>
      <p:sp>
        <p:nvSpPr>
          <p:cNvPr id="27" name="矩形 26"/>
          <p:cNvSpPr/>
          <p:nvPr/>
        </p:nvSpPr>
        <p:spPr>
          <a:xfrm>
            <a:off x="5173028" y="4401840"/>
            <a:ext cx="122713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x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= -27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24" grpId="0"/>
      <p:bldP spid="26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827584" y="1779662"/>
            <a:ext cx="8084820" cy="2619375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1198424" y="1935872"/>
            <a:ext cx="7343140" cy="2306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latinLnBrk="0" hangingPunct="1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r>
              <a:rPr kumimoji="0" lang="zh-CN" altLang="en-US" sz="3200" b="1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解以</a:t>
            </a:r>
            <a:r>
              <a:rPr kumimoji="0" lang="en-US" altLang="zh-CN" sz="3200" b="1" i="1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kumimoji="0" lang="zh-CN" altLang="en-US" sz="3200" b="1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为未知数的方程，就是把方程逐步转化为</a:t>
            </a:r>
            <a:r>
              <a:rPr kumimoji="0" lang="en-US" altLang="zh-CN" sz="3200" b="1" i="1" kern="1200" cap="none" spc="0" normalizeH="0" baseline="0" noProof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kumimoji="0" lang="en-US" altLang="zh-CN" sz="3200" b="1" kern="1200" cap="none" spc="0" normalizeH="0" baseline="0" noProof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kumimoji="0" lang="en-US" altLang="zh-CN" sz="3200" b="1" i="1" kern="1200" cap="none" spc="0" normalizeH="0" baseline="0" noProof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  <a:r>
              <a:rPr kumimoji="0" lang="zh-CN" altLang="en-US" sz="3200" b="1" kern="1200" cap="none" spc="0" normalizeH="0" baseline="0" noProof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kumimoji="0" lang="zh-CN" altLang="en-US" sz="3200" b="1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常数）的形式，等式的性质是转化的重要依据</a:t>
            </a:r>
            <a:r>
              <a:rPr kumimoji="0" lang="en-US" altLang="zh-CN" sz="3200" b="1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9" name="组合 18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活动三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【一起归纳】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3" name="组合 2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5" name="圆角矩形 4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活动四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4" name="直接连接符 3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583820" y="1565548"/>
            <a:ext cx="8460432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</a:t>
            </a:r>
            <a:r>
              <a:rPr kumimoji="0" lang="zh-CN" altLang="en-US" sz="2400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</a:t>
            </a: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一般地，从方程解出未知数的值以后，可以代入原方程检验，看这个值能否使方程的两边相等</a:t>
            </a:r>
            <a:r>
              <a:rPr kumimoji="0" lang="en-US" altLang="zh-CN" sz="2400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r>
              <a:rPr kumimoji="0" lang="zh-CN" altLang="en-US" sz="2400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例如，</a:t>
            </a:r>
          </a:p>
        </p:txBody>
      </p:sp>
    </p:spTree>
    <p:extLst>
      <p:ext uri="{BB962C8B-B14F-4D97-AF65-F5344CB8AC3E}">
        <p14:creationId xmlns:p14="http://schemas.microsoft.com/office/powerpoint/2010/main" val="77475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2"/>
          <p:cNvSpPr txBox="1"/>
          <p:nvPr/>
        </p:nvSpPr>
        <p:spPr>
          <a:xfrm>
            <a:off x="1259632" y="1419622"/>
            <a:ext cx="704850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2400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将</a:t>
            </a:r>
            <a:r>
              <a:rPr kumimoji="0" lang="en-US" altLang="zh-CN" sz="2400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 = -27</a:t>
            </a:r>
            <a:r>
              <a:rPr kumimoji="0" lang="zh-CN" altLang="en-US" sz="2400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代入方程 </a:t>
            </a:r>
            <a:r>
              <a:rPr kumimoji="0" lang="zh-CN" altLang="en-US" sz="2400" kern="1200" cap="none" spc="0" normalizeH="0" baseline="0" noProof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       </a:t>
            </a:r>
            <a:r>
              <a:rPr kumimoji="0" lang="zh-CN" altLang="en-US" sz="2400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的左边，得</a:t>
            </a: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4978938"/>
              </p:ext>
            </p:extLst>
          </p:nvPr>
        </p:nvGraphicFramePr>
        <p:xfrm>
          <a:off x="3944412" y="1233567"/>
          <a:ext cx="1511935" cy="756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1" r:id="rId4" imgW="813435" imgH="407035" progId="Equation.DSMT4">
                  <p:embed/>
                </p:oleObj>
              </mc:Choice>
              <mc:Fallback>
                <p:oleObj r:id="rId4" imgW="813435" imgH="407035" progId="Equation.DSMT4">
                  <p:embed/>
                  <p:pic>
                    <p:nvPicPr>
                      <p:cNvPr id="0" name="图片 310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44412" y="1233567"/>
                        <a:ext cx="1511935" cy="75692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6937427"/>
              </p:ext>
            </p:extLst>
          </p:nvPr>
        </p:nvGraphicFramePr>
        <p:xfrm>
          <a:off x="3923928" y="1925082"/>
          <a:ext cx="1604010" cy="1019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2" r:id="rId6" imgW="941070" imgH="597535" progId="Equation.DSMT4">
                  <p:embed/>
                </p:oleObj>
              </mc:Choice>
              <mc:Fallback>
                <p:oleObj r:id="rId6" imgW="941070" imgH="597535" progId="Equation.DSMT4">
                  <p:embed/>
                  <p:pic>
                    <p:nvPicPr>
                      <p:cNvPr id="0" name="图片 310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923928" y="1925082"/>
                        <a:ext cx="1604010" cy="101981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5"/>
          <p:cNvSpPr txBox="1"/>
          <p:nvPr/>
        </p:nvSpPr>
        <p:spPr>
          <a:xfrm>
            <a:off x="1259632" y="2944892"/>
            <a:ext cx="54394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2400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因为方程的左右两边相等，</a:t>
            </a:r>
          </a:p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2400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所以</a:t>
            </a:r>
            <a:r>
              <a:rPr kumimoji="0" lang="en-US" altLang="zh-CN" sz="2400" i="1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 </a:t>
            </a:r>
            <a:r>
              <a:rPr kumimoji="0" lang="en-US" altLang="zh-CN" sz="2400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 -27</a:t>
            </a:r>
            <a:r>
              <a:rPr kumimoji="0" lang="zh-CN" altLang="en-US" sz="2400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是方程 </a:t>
            </a:r>
            <a:r>
              <a:rPr kumimoji="0" lang="zh-CN" altLang="en-US" sz="2400" kern="1200" cap="none" spc="0" normalizeH="0" baseline="0" noProof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          </a:t>
            </a:r>
            <a:r>
              <a:rPr kumimoji="0" lang="zh-CN" altLang="en-US" sz="2400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的解</a:t>
            </a:r>
            <a:r>
              <a:rPr kumimoji="0" lang="en-US" altLang="zh-CN" sz="2400" kern="1200" cap="none" spc="0" normalizeH="0" baseline="0" noProof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endParaRPr kumimoji="0" lang="zh-CN" altLang="en-US" sz="2400" kern="1200" cap="none" spc="0" normalizeH="0" baseline="0" noProof="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6155061"/>
              </p:ext>
            </p:extLst>
          </p:nvPr>
        </p:nvGraphicFramePr>
        <p:xfrm>
          <a:off x="3936792" y="3480832"/>
          <a:ext cx="1694180" cy="764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3" r:id="rId8" imgW="813435" imgH="407035" progId="Equation.DSMT4">
                  <p:embed/>
                </p:oleObj>
              </mc:Choice>
              <mc:Fallback>
                <p:oleObj r:id="rId8" imgW="813435" imgH="407035" progId="Equation.DSMT4">
                  <p:embed/>
                  <p:pic>
                    <p:nvPicPr>
                      <p:cNvPr id="0" name="图片 310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36792" y="3480832"/>
                        <a:ext cx="1694180" cy="76454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469098" y="1197736"/>
            <a:ext cx="849624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25000"/>
              </a:lnSpc>
            </a:pPr>
            <a:r>
              <a:rPr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sz="2000" b="1" dirty="0">
                <a:latin typeface="楷体" pitchFamily="49" charset="-122"/>
                <a:ea typeface="楷体" pitchFamily="49" charset="-122"/>
              </a:rPr>
              <a:t>通过使学生亲身经历运用所学探索等式的性质的确定性的过程，激发学生的数学学习兴趣，增强学生学好数学的信心，进而培养学生自我探究和实践能力．</a:t>
            </a:r>
          </a:p>
          <a:p>
            <a:pPr algn="just">
              <a:lnSpc>
                <a:spcPct val="125000"/>
              </a:lnSpc>
            </a:pPr>
            <a:r>
              <a:rPr 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2.</a:t>
            </a:r>
            <a:r>
              <a:rPr lang="zh-CN" sz="2000" b="1" dirty="0">
                <a:latin typeface="楷体" pitchFamily="49" charset="-122"/>
                <a:ea typeface="楷体" pitchFamily="49" charset="-122"/>
              </a:rPr>
              <a:t>通过让学生从事自主学习、合作交流等数学活动，理解并掌握等式的性质，在实际操作中学习知识，在解决问题中深化认知，发展和提高学生的应用意识.</a:t>
            </a:r>
          </a:p>
          <a:p>
            <a:pPr algn="just">
              <a:lnSpc>
                <a:spcPct val="125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3.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通过使学生经历利用等式的性质解方程的过程，逐步培养学生观察、分析、概括和逻辑思维能力，从而渗透“化归”的思想.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文本框 99"/>
              <p:cNvSpPr txBox="1"/>
              <p:nvPr/>
            </p:nvSpPr>
            <p:spPr>
              <a:xfrm>
                <a:off x="580913" y="987574"/>
                <a:ext cx="8413283" cy="374467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lang="en-US" sz="2400" b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．用适当的数或整式填空，使所得的式子仍是等式，并注明根据．</a:t>
                </a:r>
                <a:endParaRPr lang="en-US" sz="2400" b="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(1)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如果</a:t>
                </a:r>
                <a:r>
                  <a:rPr lang="en-US"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＋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，那么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＋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_____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，根据是</a:t>
                </a:r>
                <a:r>
                  <a:rPr lang="en-US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_____________</a:t>
                </a:r>
                <a:r>
                  <a:rPr lang="en-US" alt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_</a:t>
                </a:r>
                <a:r>
                  <a:rPr lang="zh-CN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；</a:t>
                </a:r>
                <a:endParaRPr lang="en-US" sz="2400" b="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(2)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如果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7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，那么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____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＝－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7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，根据是</a:t>
                </a:r>
                <a:r>
                  <a:rPr lang="en-US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_________</a:t>
                </a:r>
                <a:r>
                  <a:rPr lang="en-US" alt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_</a:t>
                </a:r>
                <a:r>
                  <a:rPr lang="zh-CN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；</a:t>
                </a:r>
                <a:endParaRPr lang="en-US" sz="2400" b="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(3)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如果－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6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，那么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_____</a:t>
                </a:r>
                <a:r>
                  <a:rPr lang="zh-CN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根据是</a:t>
                </a:r>
                <a:r>
                  <a:rPr lang="en-US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______________</a:t>
                </a:r>
                <a:r>
                  <a:rPr lang="zh-CN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；</a:t>
                </a:r>
                <a:endParaRPr lang="en-US" sz="2400" b="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(4)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如果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400" i="1" dirty="0">
                        <a:latin typeface="Cambria Math"/>
                        <a:ea typeface="黑体" panose="02010609060101010101" pitchFamily="49" charset="-122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＝－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，那么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____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＝－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8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，根据是</a:t>
                </a:r>
                <a:r>
                  <a:rPr lang="en-US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__________</a:t>
                </a:r>
                <a:r>
                  <a:rPr lang="en-US" altLang="zh-CN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__</a:t>
                </a:r>
                <a:r>
                  <a:rPr lang="zh-CN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0" name="文本框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913" y="987574"/>
                <a:ext cx="8413283" cy="3744679"/>
              </a:xfrm>
              <a:prstGeom prst="rect">
                <a:avLst/>
              </a:prstGeom>
              <a:blipFill rotWithShape="1">
                <a:blip r:embed="rId2"/>
                <a:stretch>
                  <a:fillRect l="-1087" r="-1377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197" name="矩形 48196"/>
          <p:cNvSpPr/>
          <p:nvPr/>
        </p:nvSpPr>
        <p:spPr>
          <a:xfrm>
            <a:off x="4454478" y="2178039"/>
            <a:ext cx="928459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8198" name="矩形 48197"/>
          <p:cNvSpPr/>
          <p:nvPr/>
        </p:nvSpPr>
        <p:spPr>
          <a:xfrm>
            <a:off x="6516216" y="2178358"/>
            <a:ext cx="1954381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等式的性质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8199" name="矩形 48198"/>
          <p:cNvSpPr/>
          <p:nvPr/>
        </p:nvSpPr>
        <p:spPr>
          <a:xfrm>
            <a:off x="4589240" y="2753668"/>
            <a:ext cx="569387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8200" name="矩形 48199"/>
          <p:cNvSpPr/>
          <p:nvPr/>
        </p:nvSpPr>
        <p:spPr>
          <a:xfrm>
            <a:off x="7020272" y="2765875"/>
            <a:ext cx="1806905" cy="430887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zh-CN" altLang="en-US" sz="22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等式的性质</a:t>
            </a:r>
            <a:r>
              <a:rPr lang="en-US" altLang="zh-CN" sz="22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8201" name="矩形 48200"/>
          <p:cNvSpPr/>
          <p:nvPr/>
        </p:nvSpPr>
        <p:spPr>
          <a:xfrm>
            <a:off x="4061019" y="3298293"/>
            <a:ext cx="723275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－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8202" name="矩形 48201"/>
          <p:cNvSpPr/>
          <p:nvPr/>
        </p:nvSpPr>
        <p:spPr>
          <a:xfrm>
            <a:off x="6228184" y="3292463"/>
            <a:ext cx="1954381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等式的性质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8203" name="矩形 48202"/>
          <p:cNvSpPr/>
          <p:nvPr/>
        </p:nvSpPr>
        <p:spPr>
          <a:xfrm>
            <a:off x="3862086" y="4064317"/>
            <a:ext cx="397866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4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8204" name="矩形 48203"/>
          <p:cNvSpPr/>
          <p:nvPr/>
        </p:nvSpPr>
        <p:spPr>
          <a:xfrm>
            <a:off x="6298354" y="4054777"/>
            <a:ext cx="1954381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等式的性质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97" grpId="0"/>
      <p:bldP spid="48198" grpId="0"/>
      <p:bldP spid="48199" grpId="0"/>
      <p:bldP spid="48200" grpId="0"/>
      <p:bldP spid="48201" grpId="0"/>
      <p:bldP spid="48202" grpId="0"/>
      <p:bldP spid="48203" grpId="0"/>
      <p:bldP spid="482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文本框 99"/>
              <p:cNvSpPr txBox="1"/>
              <p:nvPr/>
            </p:nvSpPr>
            <p:spPr>
              <a:xfrm>
                <a:off x="729297" y="992118"/>
                <a:ext cx="7914640" cy="175099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marL="0" indent="0" eaLnBrk="1" latinLnBrk="0" hangingPunct="1">
                  <a:lnSpc>
                    <a:spcPct val="125000"/>
                  </a:lnSpc>
                </a:pPr>
                <a:r>
                  <a:rPr lang="en-US" sz="2400" b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．如果</a:t>
                </a:r>
                <a:r>
                  <a:rPr lang="en-US"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my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，那么下列等式中不一定成立的</a:t>
                </a:r>
                <a:r>
                  <a:rPr lang="zh-CN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是</a:t>
                </a:r>
                <a:r>
                  <a:rPr lang="en-US" altLang="zh-CN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</a:t>
                </a:r>
                <a:r>
                  <a:rPr lang="en-US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(      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)</a:t>
                </a:r>
                <a:endParaRPr lang="en-US" sz="2400" b="0" i="1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25000"/>
                  </a:lnSpc>
                </a:pP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＋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my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＋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         </a:t>
                </a:r>
                <a:r>
                  <a:rPr lang="en-US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B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my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</a:t>
                </a:r>
                <a:endParaRPr lang="en-US" sz="2400" b="0" i="1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25000"/>
                  </a:lnSpc>
                </a:pP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C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．－</a:t>
                </a:r>
                <a:r>
                  <a:rPr lang="en-US" altLang="zh-CN" sz="2400" dirty="0"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＝－</a:t>
                </a:r>
                <a:r>
                  <a:rPr lang="en-US" altLang="zh-CN" sz="2400" dirty="0"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my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D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y</a:t>
                </a:r>
                <a:endParaRPr lang="zh-CN" altLang="en-US" sz="2400" i="1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0" name="文本框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297" y="992118"/>
                <a:ext cx="7914640" cy="1750992"/>
              </a:xfrm>
              <a:prstGeom prst="rect">
                <a:avLst/>
              </a:prstGeom>
              <a:blipFill rotWithShape="1">
                <a:blip r:embed="rId2"/>
                <a:stretch>
                  <a:fillRect l="-1233" t="-1394" b="-348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572" name="矩形 107571"/>
          <p:cNvSpPr/>
          <p:nvPr/>
        </p:nvSpPr>
        <p:spPr>
          <a:xfrm>
            <a:off x="7668344" y="1059582"/>
            <a:ext cx="648072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/>
              <p:cNvSpPr txBox="1"/>
              <p:nvPr/>
            </p:nvSpPr>
            <p:spPr>
              <a:xfrm>
                <a:off x="710006" y="2715765"/>
                <a:ext cx="8150225" cy="221265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marL="0" indent="0" eaLnBrk="1" latinLnBrk="0" hangingPunct="1">
                  <a:lnSpc>
                    <a:spcPct val="125000"/>
                  </a:lnSpc>
                </a:pPr>
                <a:r>
                  <a:rPr lang="en-US" sz="2400" b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．下列方程的变形，符合等式的性质的</a:t>
                </a:r>
                <a:r>
                  <a:rPr lang="zh-CN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是</a:t>
                </a:r>
                <a:r>
                  <a:rPr lang="en-US" altLang="zh-CN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</a:t>
                </a:r>
                <a:r>
                  <a:rPr lang="en-US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(      )</a:t>
                </a:r>
                <a:endParaRPr lang="en-US" sz="2400" b="0" i="1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25000"/>
                  </a:lnSpc>
                </a:pP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．由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7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得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7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        B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</a:t>
                </a:r>
                <a:r>
                  <a:rPr 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由－</a:t>
                </a:r>
                <a:r>
                  <a:rPr 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3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x</a:t>
                </a:r>
                <a:r>
                  <a:rPr 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＝</a:t>
                </a:r>
                <a:r>
                  <a:rPr 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5</a:t>
                </a:r>
                <a:r>
                  <a:rPr 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得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x</a:t>
                </a:r>
                <a:r>
                  <a:rPr 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＝</a:t>
                </a:r>
                <a:r>
                  <a:rPr 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5</a:t>
                </a:r>
                <a:r>
                  <a:rPr 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＋</a:t>
                </a:r>
                <a:r>
                  <a:rPr 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3</a:t>
                </a:r>
              </a:p>
              <a:p>
                <a:pPr marL="0" indent="0" eaLnBrk="1" latinLnBrk="0" hangingPunct="1">
                  <a:lnSpc>
                    <a:spcPct val="125000"/>
                  </a:lnSpc>
                </a:pP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C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</a:t>
                </a:r>
                <a:r>
                  <a:rPr 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由</a:t>
                </a:r>
                <a:r>
                  <a:rPr 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2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x</a:t>
                </a:r>
                <a:r>
                  <a:rPr 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－</a:t>
                </a:r>
                <a:r>
                  <a:rPr 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3</a:t>
                </a:r>
                <a:r>
                  <a:rPr 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＝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x</a:t>
                </a:r>
                <a:r>
                  <a:rPr 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－</a:t>
                </a:r>
                <a:r>
                  <a:rPr 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1</a:t>
                </a:r>
                <a:r>
                  <a:rPr 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得</a:t>
                </a:r>
                <a:r>
                  <a:rPr 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2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x</a:t>
                </a:r>
                <a:r>
                  <a:rPr 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－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x</a:t>
                </a:r>
                <a:r>
                  <a:rPr 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＝－</a:t>
                </a:r>
                <a:r>
                  <a:rPr 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1</a:t>
                </a:r>
                <a:r>
                  <a:rPr 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－</a:t>
                </a:r>
                <a:r>
                  <a:rPr 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3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endParaRPr lang="en-US" sz="2400" b="0" dirty="0" smtClean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25000"/>
                  </a:lnSpc>
                </a:pPr>
                <a:r>
                  <a:rPr lang="en-US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D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．由－</a:t>
                </a:r>
                <a:r>
                  <a:rPr lang="en-US" altLang="zh-CN" sz="2400" dirty="0"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得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＝－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006" y="2715765"/>
                <a:ext cx="8150225" cy="2212657"/>
              </a:xfrm>
              <a:prstGeom prst="rect">
                <a:avLst/>
              </a:prstGeom>
              <a:blipFill rotWithShape="1">
                <a:blip r:embed="rId3"/>
                <a:stretch>
                  <a:fillRect l="-1122" t="-826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0649" name="矩形 110648"/>
          <p:cNvSpPr/>
          <p:nvPr/>
        </p:nvSpPr>
        <p:spPr>
          <a:xfrm>
            <a:off x="6588224" y="2771509"/>
            <a:ext cx="655418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en-US" altLang="zh-CN" sz="24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CN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72" grpId="0"/>
      <p:bldP spid="11064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文本框 99"/>
              <p:cNvSpPr txBox="1"/>
              <p:nvPr/>
            </p:nvSpPr>
            <p:spPr>
              <a:xfrm>
                <a:off x="755576" y="924573"/>
                <a:ext cx="8058785" cy="21889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lang="en-US" sz="2400" b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dirty="0" smtClean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＋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0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得</a:t>
                </a:r>
                <a:r>
                  <a:rPr lang="en-US"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＝－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可分两步，按步骤完成下列填空：</a:t>
                </a:r>
              </a:p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第一步：根据等式的性质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___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，等式两边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____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得到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＝－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；</a:t>
                </a:r>
              </a:p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第二步：根据等式的性质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___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，等式两边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____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得到</a:t>
                </a:r>
                <a:r>
                  <a:rPr lang="en-US"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＝－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3.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0" name="文本框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924573"/>
                <a:ext cx="8058785" cy="2188933"/>
              </a:xfrm>
              <a:prstGeom prst="rect">
                <a:avLst/>
              </a:prstGeom>
              <a:blipFill rotWithShape="1">
                <a:blip r:embed="rId2"/>
                <a:stretch>
                  <a:fillRect l="-1210" r="-4992" b="-3064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9079" name="矩形 129078"/>
          <p:cNvSpPr/>
          <p:nvPr/>
        </p:nvSpPr>
        <p:spPr>
          <a:xfrm>
            <a:off x="4274450" y="1977266"/>
            <a:ext cx="415498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9080" name="矩形 129079"/>
          <p:cNvSpPr/>
          <p:nvPr/>
        </p:nvSpPr>
        <p:spPr>
          <a:xfrm>
            <a:off x="6156176" y="1977266"/>
            <a:ext cx="723275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减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9081" name="矩形 129080"/>
          <p:cNvSpPr/>
          <p:nvPr/>
        </p:nvSpPr>
        <p:spPr>
          <a:xfrm>
            <a:off x="4274450" y="2552743"/>
            <a:ext cx="3746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87238" y="3014408"/>
            <a:ext cx="780542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5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．利用等式的性质解方程：</a:t>
            </a:r>
            <a:endParaRPr lang="zh-CN" altLang="en-US" sz="2400" b="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(1)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－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4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1;             (2)3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＋5＝0.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  <a:sym typeface="+mn-ea"/>
              </a:rPr>
              <a:t>     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71600" y="4214737"/>
            <a:ext cx="1398140" cy="57624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解：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5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156176" y="2327971"/>
                <a:ext cx="1368152" cy="680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FF0000"/>
                    </a:solidFill>
                  </a:rPr>
                  <a:t>乘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zh-CN" alt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2327971"/>
                <a:ext cx="1368152" cy="680571"/>
              </a:xfrm>
              <a:prstGeom prst="rect">
                <a:avLst/>
              </a:prstGeom>
              <a:blipFill rotWithShape="1">
                <a:blip r:embed="rId3"/>
                <a:stretch>
                  <a:fillRect l="-7143" b="-35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9"/>
              <p:cNvSpPr txBox="1"/>
              <p:nvPr/>
            </p:nvSpPr>
            <p:spPr>
              <a:xfrm>
                <a:off x="3563888" y="3935601"/>
                <a:ext cx="3076687" cy="900311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解：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x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＝</a:t>
                </a:r>
                <a:r>
                  <a:rPr lang="zh-CN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</a:t>
                </a:r>
                <a:r>
                  <a:rPr lang="en-US" altLang="zh-CN" sz="24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zh-CN" altLang="en-US" sz="24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7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3935601"/>
                <a:ext cx="3076687" cy="900311"/>
              </a:xfrm>
              <a:prstGeom prst="rect">
                <a:avLst/>
              </a:prstGeom>
              <a:blipFill rotWithShape="1">
                <a:blip r:embed="rId4"/>
                <a:stretch>
                  <a:fillRect l="-3175" b="-61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9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9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9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79" grpId="0"/>
      <p:bldP spid="129080" grpId="0"/>
      <p:bldP spid="129081" grpId="0"/>
      <p:bldP spid="10" grpId="0"/>
      <p:bldP spid="2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71600" y="1347614"/>
            <a:ext cx="6192688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关于等式的两个基本事实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等式两边可以交换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如果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那么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a.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相等关系可以传递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如果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4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4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那么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99592" y="1268322"/>
            <a:ext cx="79928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等式的基本性质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5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等式的性质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CN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5000"/>
              </a:lnSpc>
            </a:pPr>
            <a:r>
              <a:rPr lang="zh-CN" altLang="en-US" sz="2400" b="1" dirty="0" smtClean="0">
                <a:latin typeface="Times New Roman" pitchFamily="18" charset="0"/>
                <a:cs typeface="Times New Roman" pitchFamily="18" charset="0"/>
              </a:rPr>
              <a:t>等式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两边加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或减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同一个数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或式子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),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结果仍相等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5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等式的性质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CN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5000"/>
              </a:lnSpc>
            </a:pPr>
            <a:r>
              <a:rPr lang="zh-CN" altLang="en-US" sz="2400" b="1" dirty="0" smtClean="0">
                <a:latin typeface="Times New Roman" pitchFamily="18" charset="0"/>
                <a:cs typeface="Times New Roman" pitchFamily="18" charset="0"/>
              </a:rPr>
              <a:t>等式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两边乘同一个数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或除以同一个不为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的数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结果仍相等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98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/>
              <p:cNvSpPr txBox="1"/>
              <p:nvPr/>
            </p:nvSpPr>
            <p:spPr>
              <a:xfrm>
                <a:off x="865658" y="1089471"/>
                <a:ext cx="7964805" cy="333860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sz="26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1．</a:t>
                </a:r>
                <a:r>
                  <a:rPr sz="26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下列等式变形正确的是</a:t>
                </a:r>
                <a:r>
                  <a:rPr lang="en-US" sz="26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</a:t>
                </a:r>
                <a:r>
                  <a:rPr sz="26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(   </a:t>
                </a:r>
                <a:r>
                  <a:rPr lang="en-US" sz="26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</a:t>
                </a:r>
                <a:r>
                  <a:rPr sz="26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)</a:t>
                </a:r>
                <a:endParaRPr sz="26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sz="26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A．若</a:t>
                </a:r>
                <a:r>
                  <a:rPr sz="26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sz="26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－1＝</a:t>
                </a:r>
                <a:r>
                  <a:rPr sz="26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y</a:t>
                </a:r>
                <a:r>
                  <a:rPr sz="26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＋1，则</a:t>
                </a:r>
                <a:r>
                  <a:rPr sz="26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sz="26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sz="26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y</a:t>
                </a:r>
              </a:p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sz="2600" dirty="0" err="1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B．若</a:t>
                </a:r>
                <a:r>
                  <a:rPr sz="2600" i="1" dirty="0" err="1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</a:t>
                </a:r>
                <a:r>
                  <a:rPr sz="2600" dirty="0" err="1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sz="2600" i="1" dirty="0" err="1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n</a:t>
                </a:r>
                <a:r>
                  <a:rPr sz="2600" dirty="0" err="1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</a:t>
                </a:r>
                <a:r>
                  <a:rPr sz="2600" dirty="0" err="1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600" i="1" smtClean="0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600" i="1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m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en-US" sz="26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－</m:t>
                        </m:r>
                        <m:r>
                          <m:rPr>
                            <m:nor/>
                          </m:rPr>
                          <a:rPr lang="en-US" altLang="zh-CN" sz="2600" b="0" i="0" dirty="0" smtClean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en-US" sz="26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＝</a:t>
                </a:r>
                <a:r>
                  <a:rPr lang="en-US" altLang="zh-CN" sz="2600" dirty="0"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6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600" b="0" i="1" dirty="0" smtClean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n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en-US" sz="26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－</m:t>
                        </m:r>
                        <m:r>
                          <m:rPr>
                            <m:nor/>
                          </m:rPr>
                          <a:rPr lang="en-US" altLang="zh-CN" sz="26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sz="26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sz="26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C．若2</a:t>
                </a:r>
                <a:r>
                  <a:rPr sz="26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sz="26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＝－2</a:t>
                </a:r>
                <a:r>
                  <a:rPr sz="26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sz="26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，则</a:t>
                </a:r>
                <a:r>
                  <a:rPr sz="26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sz="26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＝－2</a:t>
                </a:r>
              </a:p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sz="26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D．若2</a:t>
                </a:r>
                <a:r>
                  <a:rPr sz="26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sz="26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＝3，则</a:t>
                </a:r>
                <a:r>
                  <a:rPr sz="26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sz="26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600" dirty="0"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6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600" b="0" i="1" dirty="0" smtClean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6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sz="26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658" y="1089471"/>
                <a:ext cx="7964805" cy="3338606"/>
              </a:xfrm>
              <a:prstGeom prst="rect">
                <a:avLst/>
              </a:prstGeom>
              <a:blipFill rotWithShape="1">
                <a:blip r:embed="rId2"/>
                <a:stretch>
                  <a:fillRect l="-1301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9752" name="矩形 159751"/>
          <p:cNvSpPr/>
          <p:nvPr/>
        </p:nvSpPr>
        <p:spPr>
          <a:xfrm>
            <a:off x="5076056" y="1167673"/>
            <a:ext cx="513282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9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9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5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文本框 99"/>
              <p:cNvSpPr txBox="1"/>
              <p:nvPr/>
            </p:nvSpPr>
            <p:spPr>
              <a:xfrm>
                <a:off x="938982" y="1862747"/>
                <a:ext cx="8117840" cy="201010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lang="en-US" sz="2400" b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</a:t>
                </a:r>
                <a:r>
                  <a:rPr lang="zh-CN" sz="2400" b="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若</a:t>
                </a:r>
                <a:r>
                  <a:rPr lang="en-US"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b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，则下列等式：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①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</a:t>
                </a:r>
                <a:r>
                  <a:rPr lang="en-US"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＝－</a:t>
                </a:r>
                <a:r>
                  <a:rPr lang="en-US"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b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；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②2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</a:t>
                </a:r>
                <a:r>
                  <a:rPr lang="en-US"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</a:t>
                </a:r>
                <a:r>
                  <a:rPr lang="en-US"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b</a:t>
                </a:r>
                <a:r>
                  <a:rPr lang="zh-CN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；</a:t>
                </a:r>
                <a:endParaRPr lang="en-US" altLang="zh-CN" sz="2400" b="0" dirty="0" smtClean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lang="en-US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③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1" dirty="0" smtClean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a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1" dirty="0" smtClean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m</m:t>
                        </m:r>
                      </m:den>
                    </m:f>
                  </m:oMath>
                </a14:m>
                <a:r>
                  <a:rPr lang="zh-CN" alt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＝</a:t>
                </a:r>
                <a:r>
                  <a:rPr lang="en-US" alt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1" dirty="0" smtClean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b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i="1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m</m:t>
                        </m:r>
                      </m:den>
                    </m:f>
                    <m:r>
                      <a:rPr lang="en-US" altLang="zh-CN" sz="2400" i="1" dirty="0">
                        <a:latin typeface="Cambria Math"/>
                        <a:ea typeface="黑体" panose="02010609060101010101" pitchFamily="49" charset="-122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；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④</a:t>
                </a:r>
                <a:r>
                  <a:rPr lang="en-US"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  <a:r>
                  <a:rPr lang="en-US" sz="2400" b="0" baseline="30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b</a:t>
                </a:r>
                <a:r>
                  <a:rPr lang="en-US" sz="2400" b="0" baseline="30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；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⑤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a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1" dirty="0" smtClean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b</m:t>
                        </m:r>
                      </m:den>
                    </m:f>
                    <m:r>
                      <a:rPr lang="en-US" altLang="zh-CN" sz="2400" i="1" dirty="0">
                        <a:latin typeface="Cambria Math"/>
                        <a:ea typeface="黑体" panose="02010609060101010101" pitchFamily="49" charset="-122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1.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其中正确的有</a:t>
                </a:r>
                <a:r>
                  <a:rPr lang="en-US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_______.</a:t>
                </a:r>
              </a:p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lang="en-US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(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填序号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)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0" name="文本框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982" y="1862747"/>
                <a:ext cx="8117840" cy="2010102"/>
              </a:xfrm>
              <a:prstGeom prst="rect">
                <a:avLst/>
              </a:prstGeom>
              <a:blipFill rotWithShape="1">
                <a:blip r:embed="rId2"/>
                <a:stretch>
                  <a:fillRect l="-1126" b="-7295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2512" name="矩形 142511"/>
          <p:cNvSpPr/>
          <p:nvPr/>
        </p:nvSpPr>
        <p:spPr>
          <a:xfrm>
            <a:off x="7029589" y="2760478"/>
            <a:ext cx="1184940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①②④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3" name="文本框 15"/>
          <p:cNvSpPr txBox="1"/>
          <p:nvPr/>
        </p:nvSpPr>
        <p:spPr>
          <a:xfrm>
            <a:off x="938982" y="1199367"/>
            <a:ext cx="6683077" cy="6324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atinLnBrk="0">
              <a:lnSpc>
                <a:spcPct val="135000"/>
              </a:lnSpc>
            </a:pP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．</a:t>
            </a:r>
            <a:r>
              <a:rPr 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若</a:t>
            </a:r>
            <a:r>
              <a:rPr lang="en-US" sz="26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a</a:t>
            </a:r>
            <a:r>
              <a:rPr 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－</a:t>
            </a:r>
            <a:r>
              <a:rPr lang="en-US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9</a:t>
            </a:r>
            <a:r>
              <a:rPr 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2017</a:t>
            </a:r>
            <a:r>
              <a:rPr 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－</a:t>
            </a:r>
            <a:r>
              <a:rPr lang="en-US" sz="2600" i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b</a:t>
            </a:r>
            <a:r>
              <a:rPr lang="zh-CN" sz="26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，则</a:t>
            </a:r>
            <a:r>
              <a:rPr lang="en-US" sz="26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a</a:t>
            </a:r>
            <a:r>
              <a:rPr 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＋</a:t>
            </a:r>
            <a:r>
              <a:rPr lang="en-US" sz="26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b</a:t>
            </a:r>
            <a:r>
              <a:rPr 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________</a:t>
            </a:r>
            <a:r>
              <a:rPr 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．</a:t>
            </a:r>
            <a:endParaRPr lang="zh-CN" altLang="en-US" sz="26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825896" y="1286658"/>
            <a:ext cx="877163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2026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2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2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512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62" name="矩形 151561"/>
          <p:cNvSpPr/>
          <p:nvPr/>
        </p:nvSpPr>
        <p:spPr>
          <a:xfrm>
            <a:off x="899592" y="1166631"/>
            <a:ext cx="7921625" cy="57624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2400" b="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已知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b="0" baseline="30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，你能求出</a:t>
            </a:r>
            <a:r>
              <a:rPr lang="en-US" alt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b="0" baseline="30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＋</a:t>
            </a:r>
            <a:r>
              <a:rPr lang="en-US" alt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的值吗？说明过程．</a:t>
            </a:r>
            <a:endParaRPr lang="en-US" altLang="zh-CN" sz="2400" b="0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19351" y="2067694"/>
            <a:ext cx="6630341" cy="120032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解：由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en-US" altLang="zh-CN" sz="2400" baseline="30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－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5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，得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en-US" altLang="zh-CN" sz="2400" baseline="30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－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＋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5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＋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en-US" altLang="zh-CN" sz="2400" baseline="30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4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</a:t>
            </a: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所以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en-US" altLang="zh-CN" sz="2400" baseline="30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＋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7.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99592" y="1059582"/>
            <a:ext cx="7992888" cy="3416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5.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小明学习了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《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等式的性质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》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后对小亮说：“我发现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4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可以等于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，你看这里有一个方程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4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－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－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，等式的两边同时加上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，得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4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，然后等式的两边再同时除以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，得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4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3.”</a:t>
            </a:r>
            <a:endParaRPr lang="en-US" altLang="zh-CN" sz="2400" b="0" dirty="0">
              <a:solidFill>
                <a:schemeClr val="tx1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(1)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请你想一想，小明的说法对吗？为什么？</a:t>
            </a:r>
            <a:endParaRPr lang="zh-CN" altLang="en-US" sz="2400" b="0" dirty="0">
              <a:solidFill>
                <a:schemeClr val="tx1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(2)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你能求出方程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4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－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－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的解吗？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/>
          <p:cNvSpPr txBox="1"/>
          <p:nvPr/>
        </p:nvSpPr>
        <p:spPr>
          <a:xfrm>
            <a:off x="899592" y="1275606"/>
            <a:ext cx="8210550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解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：</a:t>
            </a:r>
            <a:endParaRPr lang="en-US" altLang="zh-CN" sz="2400" dirty="0" smtClean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  <a:sym typeface="+mn-ea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(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1)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不对．因为在等式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4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的两边同除以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，而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刚好为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0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；</a:t>
            </a:r>
            <a:endParaRPr lang="en-US" altLang="zh-CN" sz="2400" b="0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(2)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方程的两边加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，得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4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，然后在方程两边减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</a:t>
            </a:r>
            <a:endParaRPr lang="en-US" altLang="zh-CN" sz="2400" dirty="0" smtClean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  <a:sym typeface="+mn-ea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得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0.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91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71600" y="1347614"/>
            <a:ext cx="7992888" cy="2211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zh-CN" sz="27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学习重点：</a:t>
            </a:r>
            <a:r>
              <a:rPr lang="zh-CN" sz="27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等式的性质和运用</a:t>
            </a:r>
          </a:p>
          <a:p>
            <a:pPr>
              <a:lnSpc>
                <a:spcPct val="170000"/>
              </a:lnSpc>
            </a:pPr>
            <a:r>
              <a:rPr lang="zh-CN" sz="27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学习难点：</a:t>
            </a:r>
            <a:r>
              <a:rPr lang="zh-CN" sz="27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应用等式的性质把简单的一元一次方程化成</a:t>
            </a:r>
            <a:r>
              <a:rPr lang="zh-CN" sz="27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“</a:t>
            </a:r>
            <a:r>
              <a:rPr lang="zh-CN" sz="2700" i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sz="27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</a:t>
            </a:r>
            <a:r>
              <a:rPr lang="en-US" altLang="zh-CN" sz="2700" i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m</a:t>
            </a:r>
            <a:r>
              <a:rPr lang="zh-CN" sz="27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”</a:t>
            </a:r>
            <a:r>
              <a:rPr lang="zh-CN" sz="27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的形式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8496" y="2156259"/>
            <a:ext cx="5987009" cy="830981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789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96741" y="1059582"/>
            <a:ext cx="825055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457200" eaLnBrk="1" latinLnBrk="0" hangingPunct="1">
              <a:lnSpc>
                <a:spcPct val="150000"/>
              </a:lnSpc>
            </a:pPr>
            <a:r>
              <a:rPr lang="zh-CN" sz="28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用观察的方法我们可以求出简单的一元一次方程的解.你能用这种方法求出下列方程的解吗？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8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（1）3</a:t>
            </a:r>
            <a:r>
              <a:rPr lang="zh-CN" sz="28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8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－5=22；（2）0.28－0.13</a:t>
            </a:r>
            <a:r>
              <a:rPr lang="zh-CN" sz="28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sz="28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=0.27</a:t>
            </a:r>
            <a:r>
              <a:rPr lang="zh-CN" sz="28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sz="28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+1.</a:t>
            </a:r>
          </a:p>
          <a:p>
            <a:pPr marL="0" indent="0"/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835329" y="3167781"/>
            <a:ext cx="7973377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defTabSz="914400" eaLnBrk="1" latinLnBrk="0" hangingPunct="1">
              <a:lnSpc>
                <a:spcPct val="150000"/>
              </a:lnSpc>
              <a:spcBef>
                <a:spcPts val="0"/>
              </a:spcBef>
              <a:buClrTx/>
              <a:buSzTx/>
              <a:buFontTx/>
              <a:defRPr/>
            </a:pPr>
            <a:r>
              <a:rPr kumimoji="0" lang="en-US" altLang="zh-CN" sz="2800" b="1" kern="1200" cap="none" spc="0" normalizeH="0" baseline="0" noProof="0" dirty="0"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altLang="zh-CN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</a:t>
            </a: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用估算的方法解比较复杂的方程是困难的</a:t>
            </a:r>
            <a:r>
              <a:rPr kumimoji="0" lang="en-US" altLang="zh-CN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因此，我们还要讨论怎样解方程</a:t>
            </a:r>
            <a:r>
              <a:rPr kumimoji="0" lang="en-US" altLang="zh-CN" sz="2800" b="1" kern="1200" cap="none" spc="0" normalizeH="0" baseline="0" noProof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83568" y="1565747"/>
            <a:ext cx="8284210" cy="30756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</a:pPr>
            <a:r>
              <a:rPr lang="zh-CN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诸如</a:t>
            </a:r>
            <a:r>
              <a:rPr 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</a:t>
            </a:r>
            <a:r>
              <a:rPr 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n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n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</a:t>
            </a:r>
            <a:r>
              <a:rPr 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+2</a:t>
            </a:r>
            <a:r>
              <a:rPr 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=3</a:t>
            </a:r>
            <a:r>
              <a:rPr 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，3×3+1=5×2,3</a:t>
            </a:r>
            <a:r>
              <a:rPr 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+1=5</a:t>
            </a:r>
            <a:r>
              <a:rPr 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这样的式子，都是等式.我们</a:t>
            </a: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可以用</a:t>
            </a:r>
            <a:r>
              <a:rPr lang="zh-CN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zh-CN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表示一般的等式.</a:t>
            </a:r>
            <a:endParaRPr lang="zh-CN" sz="2400" b="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</a:pP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首先，给出</a:t>
            </a: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关于等式的两个基本事实：</a:t>
            </a:r>
            <a:endParaRPr lang="zh-CN" sz="2400" b="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</a:pP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等式两边可以交换.</a:t>
            </a: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如果</a:t>
            </a:r>
            <a:r>
              <a:rPr lang="zh-CN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zh-CN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，那么</a:t>
            </a:r>
            <a:r>
              <a:rPr lang="zh-CN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zh-CN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endParaRPr lang="zh-CN" sz="2400" b="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</a:pP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相等关系可以传递.</a:t>
            </a: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如果</a:t>
            </a:r>
            <a:r>
              <a:rPr lang="zh-CN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zh-CN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zh-CN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zh-CN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</a:t>
            </a: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，那么</a:t>
            </a:r>
            <a:r>
              <a:rPr lang="zh-CN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zh-CN" sz="2400" b="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</a:t>
            </a: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endParaRPr lang="zh-CN" sz="2400" b="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</a:pPr>
            <a:endParaRPr lang="zh-CN" alt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2" name="组合 11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活动一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14" name="直接连接符 13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1600" y="1347614"/>
            <a:ext cx="7920880" cy="2238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lnSpc>
                <a:spcPct val="150000"/>
              </a:lnSpc>
            </a:pPr>
            <a:r>
              <a:rPr lang="zh-CN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思考：在小学，我们已经知道：</a:t>
            </a:r>
            <a:r>
              <a:rPr lang="zh-CN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等式两边同时加（或减）同一个正数，同时乘同一个正数，或同时除以同一个不为0的正数，结果仍相等.</a:t>
            </a:r>
            <a:r>
              <a:rPr lang="zh-CN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引入负数后，这些性质还成立吗？你可以用具体的数试一试.</a:t>
            </a:r>
          </a:p>
        </p:txBody>
      </p:sp>
    </p:spTree>
    <p:extLst>
      <p:ext uri="{BB962C8B-B14F-4D97-AF65-F5344CB8AC3E}">
        <p14:creationId xmlns:p14="http://schemas.microsoft.com/office/powerpoint/2010/main" val="279798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592" y="1131590"/>
            <a:ext cx="790829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zh-CN" altLang="en-US" sz="2400" b="1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等式两边同时加（或减）同一个数</a:t>
            </a:r>
            <a:r>
              <a:rPr kumimoji="1" lang="en-US" altLang="zh-CN" sz="2400" b="1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(</a:t>
            </a:r>
            <a:r>
              <a:rPr kumimoji="1" lang="zh-CN" altLang="en-US" sz="2400" b="1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或式子</a:t>
            </a:r>
            <a:r>
              <a:rPr kumimoji="1" lang="en-US" altLang="zh-CN" sz="2400" b="1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)</a:t>
            </a:r>
            <a:r>
              <a:rPr kumimoji="1" lang="zh-CN" altLang="en-US" sz="2400" b="1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，结果仍相等</a:t>
            </a:r>
            <a:r>
              <a:rPr kumimoji="1" lang="en-US" altLang="zh-CN" sz="2400" b="1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.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32355" y="1635646"/>
            <a:ext cx="61542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例如：对于等式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，在等式两边都加上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-5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</a:p>
          <a:p>
            <a:pPr>
              <a:lnSpc>
                <a:spcPct val="125000"/>
              </a:lnSpc>
            </a:pP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计算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-5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）与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-5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）的</a:t>
            </a:r>
            <a:r>
              <a:rPr lang="zh-CN" altLang="en-US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值</a:t>
            </a:r>
            <a:r>
              <a:rPr lang="en-US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2962" y="2756856"/>
            <a:ext cx="841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当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=2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时，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a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+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-5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=2+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-5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=-3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；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b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+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-5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=2+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-5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=-3.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31640" y="4087155"/>
            <a:ext cx="5821680" cy="4603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zh-CN" altLang="en-US" sz="240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因此，当引入</a:t>
            </a:r>
            <a:r>
              <a:rPr lang="zh-CN" altLang="en-US" sz="240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负数</a:t>
            </a:r>
            <a:r>
              <a:rPr lang="zh-CN" altLang="en-US" sz="240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后，这条性质仍然成立</a:t>
            </a:r>
            <a:r>
              <a:rPr lang="en-US" altLang="zh-CN" sz="240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43608" y="3363249"/>
            <a:ext cx="47955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可见，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+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-5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b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+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-5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572000" y="3354387"/>
            <a:ext cx="37204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类似地，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-5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b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-5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4" grpId="0"/>
      <p:bldP spid="5" grpId="0" bldLvl="0" animBg="1"/>
      <p:bldP spid="6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2023" y="1203598"/>
            <a:ext cx="858583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300" b="1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等式两边同时乘同一个数，或除以同一个不为</a:t>
            </a:r>
            <a:r>
              <a:rPr kumimoji="1" lang="en-US" altLang="zh-CN" sz="2300" b="1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0</a:t>
            </a:r>
            <a:r>
              <a:rPr kumimoji="1" lang="zh-CN" altLang="en-US" sz="2300" b="1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的数，结果仍相等</a:t>
            </a:r>
            <a:r>
              <a:rPr kumimoji="1" lang="en-US" altLang="zh-CN" sz="2300" b="1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.</a:t>
            </a:r>
            <a:endParaRPr lang="zh-CN" altLang="en-US" sz="2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552" y="1779662"/>
            <a:ext cx="61542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例如：对于等式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，在等式两边都乘以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-5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</a:p>
          <a:p>
            <a:pPr>
              <a:lnSpc>
                <a:spcPct val="125000"/>
              </a:lnSpc>
            </a:pP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计算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×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-5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）与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×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-5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）的值，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52978" y="2859782"/>
            <a:ext cx="8564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当</a:t>
            </a:r>
            <a:r>
              <a:rPr lang="en-US" altLang="zh-CN" sz="2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=2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时，</a:t>
            </a:r>
            <a:r>
              <a:rPr lang="en-US" altLang="zh-CN" sz="2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a</a:t>
            </a: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×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-5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=2×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-5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=-10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；</a:t>
            </a:r>
            <a:r>
              <a:rPr lang="en-US" altLang="zh-CN" sz="2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b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×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-5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=2×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-5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=-10.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84580" y="4190365"/>
            <a:ext cx="5516880" cy="4603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zh-CN" altLang="en-US" sz="240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因此，当引入</a:t>
            </a:r>
            <a:r>
              <a:rPr lang="zh-CN" altLang="en-US" sz="240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负数</a:t>
            </a:r>
            <a:r>
              <a:rPr lang="zh-CN" altLang="en-US" sz="240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后，这条性质也成立</a:t>
            </a:r>
            <a:r>
              <a:rPr lang="en-US" altLang="zh-CN" sz="240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23957" y="3435846"/>
            <a:ext cx="47955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可见，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×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-5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b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×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-5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542421" y="3431060"/>
            <a:ext cx="43027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类似地，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÷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-5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b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÷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-5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4" grpId="0"/>
      <p:bldP spid="5" grpId="0" bldLvl="0" animBg="1"/>
      <p:bldP spid="6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862716" y="1779662"/>
            <a:ext cx="33528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等式的性质</a:t>
            </a:r>
            <a:r>
              <a:rPr kumimoji="1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</a:t>
            </a: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862716" y="2499742"/>
            <a:ext cx="818730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等式两边加（或减）同一个数</a:t>
            </a:r>
            <a:r>
              <a:rPr kumimoji="1" lang="en-US" altLang="zh-CN" sz="27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</a:t>
            </a:r>
            <a:r>
              <a:rPr kumimoji="1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或式子</a:t>
            </a:r>
            <a:r>
              <a:rPr kumimoji="1" lang="en-US" altLang="zh-CN" sz="27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</a:t>
            </a:r>
            <a:r>
              <a:rPr kumimoji="1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，结果仍相等</a:t>
            </a:r>
            <a:r>
              <a:rPr kumimoji="1" lang="en-US" altLang="zh-CN" sz="27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1769176" y="3363838"/>
            <a:ext cx="5113338" cy="523220"/>
          </a:xfrm>
          <a:prstGeom prst="rect">
            <a:avLst/>
          </a:prstGeom>
          <a:noFill/>
          <a:ln w="19050">
            <a:solidFill>
              <a:srgbClr val="00B050"/>
            </a:solidFill>
            <a:miter lim="800000"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如果</a:t>
            </a:r>
            <a:r>
              <a:rPr kumimoji="1" lang="en-US" altLang="zh-CN" sz="2800" b="1" i="1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</a:t>
            </a: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＝</a:t>
            </a:r>
            <a:r>
              <a:rPr kumimoji="1" lang="en-US" altLang="zh-CN" sz="2800" b="1" i="1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</a:t>
            </a: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，那么</a:t>
            </a:r>
            <a:r>
              <a:rPr kumimoji="1" lang="en-US" altLang="zh-CN" sz="2800" b="1" i="1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</a:t>
            </a:r>
            <a:r>
              <a:rPr kumimoji="1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±</a:t>
            </a:r>
            <a:r>
              <a:rPr kumimoji="1" lang="en-US" altLang="zh-CN" sz="2800" b="1" i="1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</a:t>
            </a: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＝</a:t>
            </a:r>
            <a:r>
              <a:rPr kumimoji="1" lang="en-US" altLang="zh-CN" sz="2800" b="1" i="1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</a:t>
            </a:r>
            <a:r>
              <a:rPr kumimoji="1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±</a:t>
            </a:r>
            <a:r>
              <a:rPr kumimoji="1" lang="en-US" altLang="zh-CN" sz="2800" b="1" i="1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c.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6" name="组合 5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活动一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【一起归纳】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7" name="直接连接符 6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284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1951</Words>
  <Application>Microsoft Office PowerPoint</Application>
  <PresentationFormat>全屏显示(16:9)</PresentationFormat>
  <Paragraphs>157</Paragraphs>
  <Slides>30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1" baseType="lpstr">
      <vt:lpstr>Arial</vt:lpstr>
      <vt:lpstr>宋体</vt:lpstr>
      <vt:lpstr>楷体</vt:lpstr>
      <vt:lpstr>Wingdings</vt:lpstr>
      <vt:lpstr>Cambria Math</vt:lpstr>
      <vt:lpstr>Times New Roman</vt:lpstr>
      <vt:lpstr>隶书</vt:lpstr>
      <vt:lpstr>Calibri</vt:lpstr>
      <vt:lpstr>黑体</vt:lpstr>
      <vt:lpstr>1_自定义设计方案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814</cp:revision>
  <dcterms:created xsi:type="dcterms:W3CDTF">2023-10-19T08:02:00Z</dcterms:created>
  <dcterms:modified xsi:type="dcterms:W3CDTF">2024-08-21T07:52:32Z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2052-10.8.2.6948</vt:lpwstr>
  </property>
  <property fmtid="{D5CDD505-2E9C-101B-9397-08002B2CF9AE}" pid="3" name="ICV">
    <vt:lpwstr>E5876C79E128464E999B27F57E031B17_13</vt:lpwstr>
  </property>
</Properties>
</file>